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F70A4-8FD8-4226-9B32-45546447252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93C21-9834-4F6E-B880-F645FADEAC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D50A3-0A8D-4F71-92D5-5BFA52B3DA49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C8641-DAE4-4EDB-9A1E-9596895D00F1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Enclosed surface of a loop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0DCC3-A20C-416D-893F-A63C20E4F0B5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D50A3-0A8D-4F71-92D5-5BFA52B3DA49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Shape features:</a:t>
            </a:r>
          </a:p>
          <a:p>
            <a:r>
              <a:rPr lang="en-US" dirty="0" smtClean="0">
                <a:latin typeface="Arial" charset="0"/>
              </a:rPr>
              <a:t>o Direction of the entire stroke</a:t>
            </a:r>
          </a:p>
          <a:p>
            <a:r>
              <a:rPr lang="en-US" dirty="0" smtClean="0">
                <a:latin typeface="Arial" charset="0"/>
              </a:rPr>
              <a:t>o Direction of the beginning</a:t>
            </a:r>
            <a:r>
              <a:rPr lang="en-US" baseline="0" dirty="0" smtClean="0">
                <a:latin typeface="Arial" charset="0"/>
              </a:rPr>
              <a:t> of the stroke</a:t>
            </a:r>
            <a:endParaRPr lang="en-US" dirty="0" smtClean="0">
              <a:latin typeface="Arial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0C611-5F77-40E0-8B51-830E761070A9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Straightness of a stroke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A8D01-A4C4-4B1D-AF41-E10484237C62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Enclosed surface of a loop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0DCC3-A20C-416D-893F-A63C20E4F0B5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C8641-DAE4-4EDB-9A1E-9596895D00F1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C8641-DAE4-4EDB-9A1E-9596895D00F1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C8641-DAE4-4EDB-9A1E-9596895D00F1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Enclosed surface of a loop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0DCC3-A20C-416D-893F-A63C20E4F0B5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63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10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95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83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8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91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036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19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773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80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08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F345-2428-44BC-8ED1-803CBBFD5AC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294A8-CF07-4842-8170-534ECE4B5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440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 anchor="t" anchorCtr="0"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MovAlyzeR Features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(Extracted features)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</a:t>
            </a:r>
          </a:p>
        </p:txBody>
      </p:sp>
      <p:sp>
        <p:nvSpPr>
          <p:cNvPr id="78862" name="Rectangle 16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Trial, Segmentations, Strokes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17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010400" y="-20216"/>
            <a:ext cx="2133600" cy="365125"/>
          </a:xfrm>
        </p:spPr>
        <p:txBody>
          <a:bodyPr/>
          <a:lstStyle/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5125"/>
          </a:xfrm>
        </p:spPr>
        <p:txBody>
          <a:bodyPr/>
          <a:lstStyle/>
          <a:p>
            <a:fld id="{8EAADE5E-EC09-42F3-B297-3F706353E34A}" type="datetime1">
              <a:rPr lang="en-US" smtClean="0"/>
              <a:pPr/>
              <a:t>3/23/2016</a:t>
            </a:fld>
            <a:endParaRPr lang="en-US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 t="11005" b="4402"/>
          <a:stretch>
            <a:fillRect/>
          </a:stretch>
        </p:blipFill>
        <p:spPr bwMode="auto">
          <a:xfrm>
            <a:off x="1600200" y="3008366"/>
            <a:ext cx="7200000" cy="3514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590800" y="5424488"/>
            <a:ext cx="1676400" cy="36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Segmentation 1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638800" y="2743200"/>
            <a:ext cx="1676400" cy="36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Segmentation 2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486400" y="5867400"/>
            <a:ext cx="1676400" cy="36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Segmentation 3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 rot="18467625">
            <a:off x="5230866" y="3613439"/>
            <a:ext cx="128654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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Stroke 2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 rot="20138445">
            <a:off x="4516426" y="5104784"/>
            <a:ext cx="1247757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Stroke 1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438400" y="3138488"/>
            <a:ext cx="838200" cy="36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Trial 1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0459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3b. Dysfluency Features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Number of Peak Acceleration Points per Stroke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Frequency of Secondary Submovements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Relative Duration of Primary Submovement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Relative Size of Primary Submovement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7" name="Slide Number Placeholder 5"/>
          <p:cNvSpPr txBox="1">
            <a:spLocks/>
          </p:cNvSpPr>
          <p:nvPr/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0B610F22-E8D0-4017-B905-48C381AE2F49}" type="slidenum">
              <a:rPr lang="en-US" altLang="en-US" sz="1600"/>
              <a:pPr algn="ctr"/>
              <a:t>11</a:t>
            </a:fld>
            <a:endParaRPr lang="en-US" altLang="en-US" sz="1600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3c</a:t>
            </a: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Dysfluency </a:t>
            </a: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754E-CF9A-40D8-A1CE-60D549E1EE4A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32" name="Slide Number Placeholder 11"/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 cstate="print"/>
          <a:srcRect t="10125" b="4402"/>
          <a:stretch>
            <a:fillRect/>
          </a:stretch>
        </p:blipFill>
        <p:spPr bwMode="auto">
          <a:xfrm>
            <a:off x="76200" y="1260825"/>
            <a:ext cx="4320000" cy="2130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 cstate="print"/>
          <a:srcRect t="10125" b="4402"/>
          <a:stretch>
            <a:fillRect/>
          </a:stretch>
        </p:blipFill>
        <p:spPr bwMode="auto">
          <a:xfrm>
            <a:off x="4551750" y="1266825"/>
            <a:ext cx="4320000" cy="2130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5" cstate="print"/>
          <a:srcRect t="10125" b="4402"/>
          <a:stretch>
            <a:fillRect/>
          </a:stretch>
        </p:blipFill>
        <p:spPr bwMode="auto">
          <a:xfrm>
            <a:off x="4591200" y="4127449"/>
            <a:ext cx="4248000" cy="2095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6454140" y="4267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5791200" y="4800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1600200" y="5410200"/>
            <a:ext cx="55626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 Time 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Peak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Velocity = Time to Peak / Duration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Slide Number Placeholder 5"/>
          <p:cNvSpPr txBox="1">
            <a:spLocks/>
          </p:cNvSpPr>
          <p:nvPr/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0B610F22-E8D0-4017-B905-48C381AE2F49}" type="slidenum">
              <a:rPr lang="en-US" altLang="en-US" sz="1600"/>
              <a:pPr algn="ctr"/>
              <a:t>11</a:t>
            </a:fld>
            <a:endParaRPr lang="en-US" altLang="en-US" sz="1600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5791200" y="5105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4754E-CF9A-40D8-A1CE-60D549E1EE4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Slide Number Placeholder 11"/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4953000" y="1368623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Position (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cm)</a:t>
            </a:r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4953000" y="4188023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Velocity (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cm/s)</a:t>
            </a:r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4648200" y="4572000"/>
            <a:ext cx="11430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To Peak</a:t>
            </a:r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4648200" y="5029200"/>
            <a:ext cx="11430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Duration</a:t>
            </a:r>
            <a:endParaRPr lang="en-US" sz="1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4364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Features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Plug-ins (MovAlyzeR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External Apps”)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Batch file, calling any executable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Matlab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script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F1CE-EBBD-457A-93FB-49EC7D8A8CAF}" type="datetime1">
              <a:rPr lang="en-US" smtClean="0"/>
              <a:pPr/>
              <a:t>3/23/2016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375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 anchor="t" anchorCtr="0"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(Shape) Features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362500" name="Picture 4"/>
          <p:cNvPicPr>
            <a:picLocks noChangeAspect="1" noChangeArrowheads="1"/>
          </p:cNvPicPr>
          <p:nvPr/>
        </p:nvPicPr>
        <p:blipFill>
          <a:blip r:embed="rId3" cstate="print"/>
          <a:srcRect t="9685" b="4402"/>
          <a:stretch>
            <a:fillRect/>
          </a:stretch>
        </p:blipFill>
        <p:spPr bwMode="auto">
          <a:xfrm>
            <a:off x="1949450" y="3111633"/>
            <a:ext cx="7194550" cy="3563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8852" name="Line 5"/>
          <p:cNvSpPr>
            <a:spLocks noChangeShapeType="1"/>
          </p:cNvSpPr>
          <p:nvPr/>
        </p:nvSpPr>
        <p:spPr bwMode="auto">
          <a:xfrm flipH="1">
            <a:off x="4572000" y="3429000"/>
            <a:ext cx="2286000" cy="2514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6"/>
          <p:cNvSpPr>
            <a:spLocks noChangeShapeType="1"/>
          </p:cNvSpPr>
          <p:nvPr/>
        </p:nvSpPr>
        <p:spPr bwMode="auto">
          <a:xfrm>
            <a:off x="4485752" y="6070040"/>
            <a:ext cx="10048" cy="25456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 type="none"/>
            <a:tailEnd type="arrow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Line 7"/>
          <p:cNvSpPr>
            <a:spLocks noChangeShapeType="1"/>
          </p:cNvSpPr>
          <p:nvPr/>
        </p:nvSpPr>
        <p:spPr bwMode="auto">
          <a:xfrm flipH="1">
            <a:off x="4495800" y="3367088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04" name="Text Box 8"/>
          <p:cNvSpPr txBox="1">
            <a:spLocks noChangeArrowheads="1"/>
          </p:cNvSpPr>
          <p:nvPr/>
        </p:nvSpPr>
        <p:spPr bwMode="auto">
          <a:xfrm rot="-2856927">
            <a:off x="4904582" y="4188618"/>
            <a:ext cx="1600200" cy="36671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Size</a:t>
            </a:r>
          </a:p>
        </p:txBody>
      </p:sp>
      <p:sp>
        <p:nvSpPr>
          <p:cNvPr id="78856" name="Line 9"/>
          <p:cNvSpPr>
            <a:spLocks noChangeShapeType="1"/>
          </p:cNvSpPr>
          <p:nvPr/>
        </p:nvSpPr>
        <p:spPr bwMode="auto">
          <a:xfrm>
            <a:off x="4495800" y="34290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2506" name="Text Box 10"/>
          <p:cNvSpPr txBox="1">
            <a:spLocks noChangeArrowheads="1"/>
          </p:cNvSpPr>
          <p:nvPr/>
        </p:nvSpPr>
        <p:spPr bwMode="auto">
          <a:xfrm rot="-2909359">
            <a:off x="5849144" y="4806157"/>
            <a:ext cx="1752600" cy="36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 Length</a:t>
            </a:r>
          </a:p>
        </p:txBody>
      </p:sp>
      <p:sp>
        <p:nvSpPr>
          <p:cNvPr id="362507" name="Text Box 11"/>
          <p:cNvSpPr txBox="1">
            <a:spLocks noChangeArrowheads="1"/>
          </p:cNvSpPr>
          <p:nvPr/>
        </p:nvSpPr>
        <p:spPr bwMode="auto">
          <a:xfrm rot="16200000">
            <a:off x="1872733" y="4539734"/>
            <a:ext cx="24384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Start Position</a:t>
            </a:r>
          </a:p>
        </p:txBody>
      </p:sp>
      <p:sp>
        <p:nvSpPr>
          <p:cNvPr id="362508" name="Text Box 12"/>
          <p:cNvSpPr txBox="1">
            <a:spLocks noChangeArrowheads="1"/>
          </p:cNvSpPr>
          <p:nvPr/>
        </p:nvSpPr>
        <p:spPr bwMode="auto">
          <a:xfrm rot="16200000">
            <a:off x="3436144" y="4312444"/>
            <a:ext cx="1676400" cy="36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Size</a:t>
            </a:r>
          </a:p>
        </p:txBody>
      </p:sp>
      <p:sp>
        <p:nvSpPr>
          <p:cNvPr id="362509" name="Text Box 13"/>
          <p:cNvSpPr txBox="1">
            <a:spLocks noChangeArrowheads="1"/>
          </p:cNvSpPr>
          <p:nvPr/>
        </p:nvSpPr>
        <p:spPr bwMode="auto">
          <a:xfrm>
            <a:off x="4724400" y="2951163"/>
            <a:ext cx="1905000" cy="36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Size</a:t>
            </a:r>
          </a:p>
        </p:txBody>
      </p:sp>
      <p:sp>
        <p:nvSpPr>
          <p:cNvPr id="78861" name="Line 15"/>
          <p:cNvSpPr>
            <a:spLocks noChangeShapeType="1"/>
          </p:cNvSpPr>
          <p:nvPr/>
        </p:nvSpPr>
        <p:spPr bwMode="auto">
          <a:xfrm>
            <a:off x="2743200" y="6019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 type="arrow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Rectangle 16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Positions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sizes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(cm)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362510" name="Text Box 14"/>
          <p:cNvSpPr txBox="1">
            <a:spLocks noChangeArrowheads="1"/>
          </p:cNvSpPr>
          <p:nvPr/>
        </p:nvSpPr>
        <p:spPr bwMode="auto">
          <a:xfrm>
            <a:off x="2667000" y="6477000"/>
            <a:ext cx="2740025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Start Position</a:t>
            </a:r>
          </a:p>
        </p:txBody>
      </p:sp>
      <p:sp>
        <p:nvSpPr>
          <p:cNvPr id="17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010400" y="-20216"/>
            <a:ext cx="2133600" cy="365125"/>
          </a:xfrm>
        </p:spPr>
        <p:txBody>
          <a:bodyPr/>
          <a:lstStyle/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5125"/>
          </a:xfrm>
        </p:spPr>
        <p:txBody>
          <a:bodyPr/>
          <a:lstStyle/>
          <a:p>
            <a:fld id="{8EAADE5E-EC09-42F3-B297-3F706353E34A}" type="datetime1">
              <a:rPr lang="en-US" smtClean="0"/>
              <a:pPr/>
              <a:t>3/23/2016</a:t>
            </a:fld>
            <a:endParaRPr lang="en-US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4" cstate="print"/>
          <a:srcRect t="10125" b="4402"/>
          <a:stretch>
            <a:fillRect/>
          </a:stretch>
        </p:blipFill>
        <p:spPr bwMode="auto">
          <a:xfrm>
            <a:off x="5715000" y="1447800"/>
            <a:ext cx="2376000" cy="11717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680459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 anchor="t" anchorCtr="0"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1b.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(Shape) Features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363524" name="Picture 4"/>
          <p:cNvPicPr>
            <a:picLocks noChangeAspect="1" noChangeArrowheads="1"/>
          </p:cNvPicPr>
          <p:nvPr/>
        </p:nvPicPr>
        <p:blipFill>
          <a:blip r:embed="rId3" cstate="print"/>
          <a:srcRect t="9685" r="2540" b="4402"/>
          <a:stretch>
            <a:fillRect/>
          </a:stretch>
        </p:blipFill>
        <p:spPr bwMode="auto">
          <a:xfrm>
            <a:off x="1949450" y="3111628"/>
            <a:ext cx="7011809" cy="3563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63528" name="Text Box 8"/>
          <p:cNvSpPr txBox="1">
            <a:spLocks noChangeArrowheads="1"/>
          </p:cNvSpPr>
          <p:nvPr/>
        </p:nvSpPr>
        <p:spPr bwMode="auto">
          <a:xfrm rot="18788428">
            <a:off x="5254782" y="4876617"/>
            <a:ext cx="720725" cy="36671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Slant</a:t>
            </a:r>
          </a:p>
        </p:txBody>
      </p:sp>
      <p:sp>
        <p:nvSpPr>
          <p:cNvPr id="80901" name="Rectangle 16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Slant (radians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)*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Relative Initial Slant (radians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during first 80 ms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*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80902" name="Line 19"/>
          <p:cNvSpPr>
            <a:spLocks noChangeShapeType="1"/>
          </p:cNvSpPr>
          <p:nvPr/>
        </p:nvSpPr>
        <p:spPr bwMode="auto">
          <a:xfrm>
            <a:off x="4594859" y="6073139"/>
            <a:ext cx="3048001" cy="1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Line 20"/>
          <p:cNvSpPr>
            <a:spLocks noChangeShapeType="1"/>
          </p:cNvSpPr>
          <p:nvPr/>
        </p:nvSpPr>
        <p:spPr bwMode="auto">
          <a:xfrm flipV="1">
            <a:off x="4549422" y="3428999"/>
            <a:ext cx="2308578" cy="2525889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 type="none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47" name="Text Box 27"/>
          <p:cNvSpPr txBox="1">
            <a:spLocks noChangeArrowheads="1"/>
          </p:cNvSpPr>
          <p:nvPr/>
        </p:nvSpPr>
        <p:spPr bwMode="auto">
          <a:xfrm rot="20414229">
            <a:off x="6423269" y="4663485"/>
            <a:ext cx="1867466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Rel. </a:t>
            </a:r>
            <a:r>
              <a:rPr lang="en-US" dirty="0"/>
              <a:t>Initial Slant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218-7DBD-476C-A9C3-6D88C3C6916D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2400300" y="4114800"/>
            <a:ext cx="4343400" cy="3810000"/>
          </a:xfrm>
          <a:prstGeom prst="arc">
            <a:avLst>
              <a:gd name="adj1" fmla="val 18679525"/>
              <a:gd name="adj2" fmla="val 20451743"/>
            </a:avLst>
          </a:prstGeom>
          <a:ln w="381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3505200" y="5029200"/>
            <a:ext cx="2133600" cy="2057400"/>
          </a:xfrm>
          <a:prstGeom prst="arc">
            <a:avLst>
              <a:gd name="adj1" fmla="val 18494876"/>
              <a:gd name="adj2" fmla="val 10255"/>
            </a:avLst>
          </a:prstGeom>
          <a:ln w="38100" cmpd="dbl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0" y="1792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Radian </a:t>
            </a:r>
            <a:r>
              <a:rPr lang="en-US" dirty="0" smtClean="0"/>
              <a:t>= Arc length / Radius</a:t>
            </a:r>
          </a:p>
          <a:p>
            <a:r>
              <a:rPr lang="en-US" dirty="0" smtClean="0"/>
              <a:t>1 </a:t>
            </a:r>
            <a:r>
              <a:rPr lang="en-US" dirty="0" smtClean="0"/>
              <a:t>radian </a:t>
            </a:r>
            <a:r>
              <a:rPr lang="en-US" dirty="0" smtClean="0"/>
              <a:t>= 57 </a:t>
            </a:r>
            <a:r>
              <a:rPr lang="en-US" dirty="0" smtClean="0"/>
              <a:t>degrees</a:t>
            </a:r>
            <a:endParaRPr lang="en-US" dirty="0"/>
          </a:p>
        </p:txBody>
      </p:sp>
      <p:sp>
        <p:nvSpPr>
          <p:cNvPr id="80904" name="Line 21"/>
          <p:cNvSpPr>
            <a:spLocks noChangeShapeType="1"/>
          </p:cNvSpPr>
          <p:nvPr/>
        </p:nvSpPr>
        <p:spPr bwMode="auto">
          <a:xfrm flipV="1">
            <a:off x="4625340" y="4953000"/>
            <a:ext cx="30480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5628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 anchor="t" anchorCtr="0"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1c.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(Shape) Features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364548" name="Picture 4"/>
          <p:cNvPicPr>
            <a:picLocks noChangeAspect="1" noChangeArrowheads="1"/>
          </p:cNvPicPr>
          <p:nvPr/>
        </p:nvPicPr>
        <p:blipFill>
          <a:blip r:embed="rId3" cstate="print"/>
          <a:srcRect t="9685" r="2540" b="4402"/>
          <a:stretch>
            <a:fillRect/>
          </a:stretch>
        </p:blipFill>
        <p:spPr bwMode="auto">
          <a:xfrm>
            <a:off x="1949450" y="3111600"/>
            <a:ext cx="7011809" cy="3563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2948" name="Rectangle 6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Straightness Error (cm)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4558" name="Text Box 14"/>
          <p:cNvSpPr txBox="1">
            <a:spLocks noChangeArrowheads="1"/>
          </p:cNvSpPr>
          <p:nvPr/>
        </p:nvSpPr>
        <p:spPr bwMode="auto">
          <a:xfrm>
            <a:off x="2971800" y="4267200"/>
            <a:ext cx="3017838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Straightness Error = Average distance to minimum RMS distance line</a:t>
            </a:r>
            <a:endParaRPr lang="en-US" dirty="0"/>
          </a:p>
        </p:txBody>
      </p:sp>
      <p:sp>
        <p:nvSpPr>
          <p:cNvPr id="82950" name="Line 19"/>
          <p:cNvSpPr>
            <a:spLocks noChangeShapeType="1"/>
          </p:cNvSpPr>
          <p:nvPr/>
        </p:nvSpPr>
        <p:spPr bwMode="auto">
          <a:xfrm flipH="1">
            <a:off x="4800600" y="3505200"/>
            <a:ext cx="2667000" cy="2895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4564" name="Line 20"/>
          <p:cNvSpPr>
            <a:spLocks noChangeShapeType="1"/>
          </p:cNvSpPr>
          <p:nvPr/>
        </p:nvSpPr>
        <p:spPr bwMode="auto">
          <a:xfrm>
            <a:off x="4572000" y="6096000"/>
            <a:ext cx="228600" cy="228600"/>
          </a:xfrm>
          <a:prstGeom prst="line">
            <a:avLst/>
          </a:prstGeom>
          <a:noFill/>
          <a:ln w="476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4566" name="Line 22"/>
          <p:cNvSpPr>
            <a:spLocks noChangeShapeType="1"/>
          </p:cNvSpPr>
          <p:nvPr/>
        </p:nvSpPr>
        <p:spPr bwMode="auto">
          <a:xfrm>
            <a:off x="7162800" y="3429000"/>
            <a:ext cx="228600" cy="228600"/>
          </a:xfrm>
          <a:prstGeom prst="line">
            <a:avLst/>
          </a:prstGeom>
          <a:noFill/>
          <a:ln w="476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4568" name="Line 24"/>
          <p:cNvSpPr>
            <a:spLocks noChangeShapeType="1"/>
          </p:cNvSpPr>
          <p:nvPr/>
        </p:nvSpPr>
        <p:spPr bwMode="auto">
          <a:xfrm>
            <a:off x="6096000" y="4953000"/>
            <a:ext cx="152400" cy="152400"/>
          </a:xfrm>
          <a:prstGeom prst="line">
            <a:avLst/>
          </a:prstGeom>
          <a:noFill/>
          <a:ln w="476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4569" name="Line 25"/>
          <p:cNvSpPr>
            <a:spLocks noChangeShapeType="1"/>
          </p:cNvSpPr>
          <p:nvPr/>
        </p:nvSpPr>
        <p:spPr bwMode="auto">
          <a:xfrm>
            <a:off x="5791200" y="5334000"/>
            <a:ext cx="76200" cy="76200"/>
          </a:xfrm>
          <a:prstGeom prst="line">
            <a:avLst/>
          </a:prstGeom>
          <a:noFill/>
          <a:ln w="476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4570" name="Line 26"/>
          <p:cNvSpPr>
            <a:spLocks noChangeShapeType="1"/>
          </p:cNvSpPr>
          <p:nvPr/>
        </p:nvSpPr>
        <p:spPr bwMode="auto">
          <a:xfrm>
            <a:off x="4953000" y="5943600"/>
            <a:ext cx="152400" cy="152400"/>
          </a:xfrm>
          <a:prstGeom prst="line">
            <a:avLst/>
          </a:prstGeom>
          <a:noFill/>
          <a:ln w="476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4571" name="Line 27"/>
          <p:cNvSpPr>
            <a:spLocks noChangeShapeType="1"/>
          </p:cNvSpPr>
          <p:nvPr/>
        </p:nvSpPr>
        <p:spPr bwMode="auto">
          <a:xfrm>
            <a:off x="6400800" y="4648200"/>
            <a:ext cx="152400" cy="152400"/>
          </a:xfrm>
          <a:prstGeom prst="line">
            <a:avLst/>
          </a:prstGeom>
          <a:noFill/>
          <a:ln w="476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4572" name="Line 28"/>
          <p:cNvSpPr>
            <a:spLocks noChangeShapeType="1"/>
          </p:cNvSpPr>
          <p:nvPr/>
        </p:nvSpPr>
        <p:spPr bwMode="auto">
          <a:xfrm>
            <a:off x="6705600" y="4343400"/>
            <a:ext cx="76200" cy="76200"/>
          </a:xfrm>
          <a:prstGeom prst="line">
            <a:avLst/>
          </a:prstGeom>
          <a:noFill/>
          <a:ln w="476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E5E-EC09-42F3-B297-3F706353E34A}" type="datetime1">
              <a:rPr lang="en-US" smtClean="0"/>
              <a:pPr/>
              <a:t>3/23/2016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6474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311" name="Picture 7"/>
          <p:cNvPicPr>
            <a:picLocks noChangeAspect="1" noChangeArrowheads="1"/>
          </p:cNvPicPr>
          <p:nvPr/>
        </p:nvPicPr>
        <p:blipFill>
          <a:blip r:embed="rId3" cstate="print"/>
          <a:srcRect t="9685" r="2540" b="4402"/>
          <a:stretch>
            <a:fillRect/>
          </a:stretch>
        </p:blipFill>
        <p:spPr bwMode="auto">
          <a:xfrm>
            <a:off x="1949450" y="3111600"/>
            <a:ext cx="7011809" cy="3563796"/>
          </a:xfrm>
          <a:prstGeom prst="rect">
            <a:avLst/>
          </a:prstGeom>
          <a:ln w="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Freeform 15"/>
          <p:cNvSpPr/>
          <p:nvPr/>
        </p:nvSpPr>
        <p:spPr>
          <a:xfrm>
            <a:off x="5419725" y="3390900"/>
            <a:ext cx="1457325" cy="1914525"/>
          </a:xfrm>
          <a:custGeom>
            <a:avLst/>
            <a:gdLst>
              <a:gd name="connsiteX0" fmla="*/ 1314450 w 1457325"/>
              <a:gd name="connsiteY0" fmla="*/ 0 h 1914525"/>
              <a:gd name="connsiteX1" fmla="*/ 1057275 w 1457325"/>
              <a:gd name="connsiteY1" fmla="*/ 76200 h 1914525"/>
              <a:gd name="connsiteX2" fmla="*/ 828675 w 1457325"/>
              <a:gd name="connsiteY2" fmla="*/ 257175 h 1914525"/>
              <a:gd name="connsiteX3" fmla="*/ 638175 w 1457325"/>
              <a:gd name="connsiteY3" fmla="*/ 457200 h 1914525"/>
              <a:gd name="connsiteX4" fmla="*/ 390525 w 1457325"/>
              <a:gd name="connsiteY4" fmla="*/ 790575 h 1914525"/>
              <a:gd name="connsiteX5" fmla="*/ 200025 w 1457325"/>
              <a:gd name="connsiteY5" fmla="*/ 1152525 h 1914525"/>
              <a:gd name="connsiteX6" fmla="*/ 47625 w 1457325"/>
              <a:gd name="connsiteY6" fmla="*/ 1657350 h 1914525"/>
              <a:gd name="connsiteX7" fmla="*/ 0 w 1457325"/>
              <a:gd name="connsiteY7" fmla="*/ 1914525 h 1914525"/>
              <a:gd name="connsiteX8" fmla="*/ 371475 w 1457325"/>
              <a:gd name="connsiteY8" fmla="*/ 1695450 h 1914525"/>
              <a:gd name="connsiteX9" fmla="*/ 685800 w 1457325"/>
              <a:gd name="connsiteY9" fmla="*/ 1419225 h 1914525"/>
              <a:gd name="connsiteX10" fmla="*/ 952500 w 1457325"/>
              <a:gd name="connsiteY10" fmla="*/ 1133475 h 1914525"/>
              <a:gd name="connsiteX11" fmla="*/ 1285875 w 1457325"/>
              <a:gd name="connsiteY11" fmla="*/ 666750 h 1914525"/>
              <a:gd name="connsiteX12" fmla="*/ 1438275 w 1457325"/>
              <a:gd name="connsiteY12" fmla="*/ 352425 h 1914525"/>
              <a:gd name="connsiteX13" fmla="*/ 1457325 w 1457325"/>
              <a:gd name="connsiteY13" fmla="*/ 133350 h 1914525"/>
              <a:gd name="connsiteX14" fmla="*/ 1419225 w 1457325"/>
              <a:gd name="connsiteY14" fmla="*/ 19050 h 1914525"/>
              <a:gd name="connsiteX15" fmla="*/ 1314450 w 1457325"/>
              <a:gd name="connsiteY15" fmla="*/ 0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57325" h="1914525">
                <a:moveTo>
                  <a:pt x="1314450" y="0"/>
                </a:moveTo>
                <a:lnTo>
                  <a:pt x="1057275" y="76200"/>
                </a:lnTo>
                <a:lnTo>
                  <a:pt x="828675" y="257175"/>
                </a:lnTo>
                <a:lnTo>
                  <a:pt x="638175" y="457200"/>
                </a:lnTo>
                <a:lnTo>
                  <a:pt x="390525" y="790575"/>
                </a:lnTo>
                <a:lnTo>
                  <a:pt x="200025" y="1152525"/>
                </a:lnTo>
                <a:lnTo>
                  <a:pt x="47625" y="1657350"/>
                </a:lnTo>
                <a:lnTo>
                  <a:pt x="0" y="1914525"/>
                </a:lnTo>
                <a:lnTo>
                  <a:pt x="371475" y="1695450"/>
                </a:lnTo>
                <a:lnTo>
                  <a:pt x="685800" y="1419225"/>
                </a:lnTo>
                <a:lnTo>
                  <a:pt x="952500" y="1133475"/>
                </a:lnTo>
                <a:lnTo>
                  <a:pt x="1285875" y="666750"/>
                </a:lnTo>
                <a:lnTo>
                  <a:pt x="1438275" y="352425"/>
                </a:lnTo>
                <a:lnTo>
                  <a:pt x="1457325" y="133350"/>
                </a:lnTo>
                <a:lnTo>
                  <a:pt x="1419225" y="19050"/>
                </a:lnTo>
                <a:lnTo>
                  <a:pt x="1314450" y="0"/>
                </a:lnTo>
                <a:close/>
              </a:path>
            </a:pathLst>
          </a:custGeom>
          <a:blipFill dpi="0" rotWithShape="1">
            <a:blip r:embed="rId4" cstate="print">
              <a:alphaModFix amt="50000"/>
            </a:blip>
            <a:srcRect/>
            <a:tile tx="0" ty="0" sx="100000" sy="100000" flip="none" algn="tl"/>
          </a:blip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 anchor="t" anchorCtr="0"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1d.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(Shape) Features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Loop surface between successive strokes (cm</a:t>
            </a:r>
            <a:r>
              <a:rPr lang="en-US" sz="3200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 rot="-46333037">
            <a:off x="5391794" y="4003675"/>
            <a:ext cx="1636712" cy="3698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Loop Surface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F1CE-EBBD-457A-93FB-49EC7D8A8CAF}" type="datetime1">
              <a:rPr lang="en-US" smtClean="0"/>
              <a:pPr/>
              <a:t>3/23/2016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375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574" name="Picture 6"/>
          <p:cNvPicPr>
            <a:picLocks noChangeAspect="1" noChangeArrowheads="1"/>
          </p:cNvPicPr>
          <p:nvPr/>
        </p:nvPicPr>
        <p:blipFill>
          <a:blip r:embed="rId3" cstate="print"/>
          <a:srcRect t="10125" b="4402"/>
          <a:stretch>
            <a:fillRect/>
          </a:stretch>
        </p:blipFill>
        <p:spPr bwMode="auto">
          <a:xfrm>
            <a:off x="76200" y="1260825"/>
            <a:ext cx="4320000" cy="2130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5576" name="Picture 8"/>
          <p:cNvPicPr>
            <a:picLocks noChangeAspect="1" noChangeArrowheads="1"/>
          </p:cNvPicPr>
          <p:nvPr/>
        </p:nvPicPr>
        <p:blipFill>
          <a:blip r:embed="rId4" cstate="print"/>
          <a:srcRect t="10125" b="4402"/>
          <a:stretch>
            <a:fillRect/>
          </a:stretch>
        </p:blipFill>
        <p:spPr bwMode="auto">
          <a:xfrm>
            <a:off x="4551750" y="1266825"/>
            <a:ext cx="4320000" cy="2130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5578" name="Picture 10"/>
          <p:cNvPicPr>
            <a:picLocks noChangeAspect="1" noChangeArrowheads="1"/>
          </p:cNvPicPr>
          <p:nvPr/>
        </p:nvPicPr>
        <p:blipFill>
          <a:blip r:embed="rId5" cstate="print"/>
          <a:srcRect t="10125" b="4402"/>
          <a:stretch>
            <a:fillRect/>
          </a:stretch>
        </p:blipFill>
        <p:spPr bwMode="auto">
          <a:xfrm>
            <a:off x="4591200" y="4127449"/>
            <a:ext cx="4248000" cy="2095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65586" name="Text Box 18"/>
          <p:cNvSpPr txBox="1">
            <a:spLocks noChangeArrowheads="1"/>
          </p:cNvSpPr>
          <p:nvPr/>
        </p:nvSpPr>
        <p:spPr bwMode="auto">
          <a:xfrm>
            <a:off x="5943600" y="2224087"/>
            <a:ext cx="1066800" cy="36671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Duration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5587" name="Text Box 19"/>
          <p:cNvSpPr txBox="1">
            <a:spLocks noChangeArrowheads="1"/>
          </p:cNvSpPr>
          <p:nvPr/>
        </p:nvSpPr>
        <p:spPr bwMode="auto">
          <a:xfrm>
            <a:off x="6553200" y="4433888"/>
            <a:ext cx="1885950" cy="36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Peak 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Velocity</a:t>
            </a:r>
          </a:p>
        </p:txBody>
      </p:sp>
      <p:sp>
        <p:nvSpPr>
          <p:cNvPr id="87053" name="Line 20"/>
          <p:cNvSpPr>
            <a:spLocks noChangeShapeType="1"/>
          </p:cNvSpPr>
          <p:nvPr/>
        </p:nvSpPr>
        <p:spPr bwMode="auto">
          <a:xfrm>
            <a:off x="6454140" y="4267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5590" name="Text Box 22"/>
          <p:cNvSpPr txBox="1">
            <a:spLocks noChangeArrowheads="1"/>
          </p:cNvSpPr>
          <p:nvPr/>
        </p:nvSpPr>
        <p:spPr bwMode="auto">
          <a:xfrm>
            <a:off x="4591050" y="2209800"/>
            <a:ext cx="1276350" cy="36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Time</a:t>
            </a:r>
          </a:p>
        </p:txBody>
      </p:sp>
      <p:sp>
        <p:nvSpPr>
          <p:cNvPr id="87067" name="Slide Number Placeholder 5"/>
          <p:cNvSpPr txBox="1">
            <a:spLocks/>
          </p:cNvSpPr>
          <p:nvPr/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0B610F22-E8D0-4017-B905-48C381AE2F49}" type="slidenum">
              <a:rPr lang="en-US" altLang="en-US" sz="1600"/>
              <a:pPr algn="ctr"/>
              <a:t>6</a:t>
            </a:fld>
            <a:endParaRPr lang="en-US" altLang="en-US" sz="1600"/>
          </a:p>
        </p:txBody>
      </p:sp>
      <p:sp>
        <p:nvSpPr>
          <p:cNvPr id="87054" name="Line 21"/>
          <p:cNvSpPr>
            <a:spLocks noChangeShapeType="1"/>
          </p:cNvSpPr>
          <p:nvPr/>
        </p:nvSpPr>
        <p:spPr bwMode="auto">
          <a:xfrm>
            <a:off x="5181600" y="2971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Dynamic Features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754E-CF9A-40D8-A1CE-60D549E1EE4A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32" name="Slide Number Placeholder 11"/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>
            <a:off x="5943600" y="2971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4953000" y="1368623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Position (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cm)</a:t>
            </a:r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4953000" y="4188023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Velocity (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cm/s)</a:t>
            </a:r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5875020" y="2743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>
            <a:off x="7033260" y="15240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4364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574" name="Picture 6"/>
          <p:cNvPicPr>
            <a:picLocks noChangeAspect="1" noChangeArrowheads="1"/>
          </p:cNvPicPr>
          <p:nvPr/>
        </p:nvPicPr>
        <p:blipFill>
          <a:blip r:embed="rId3" cstate="print"/>
          <a:srcRect t="10125" b="4402"/>
          <a:stretch>
            <a:fillRect/>
          </a:stretch>
        </p:blipFill>
        <p:spPr bwMode="auto">
          <a:xfrm>
            <a:off x="73152" y="1261872"/>
            <a:ext cx="4320000" cy="2130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5576" name="Picture 8"/>
          <p:cNvPicPr>
            <a:picLocks noChangeAspect="1" noChangeArrowheads="1"/>
          </p:cNvPicPr>
          <p:nvPr/>
        </p:nvPicPr>
        <p:blipFill>
          <a:blip r:embed="rId4" cstate="print"/>
          <a:srcRect t="11005" b="4402"/>
          <a:stretch>
            <a:fillRect/>
          </a:stretch>
        </p:blipFill>
        <p:spPr bwMode="auto">
          <a:xfrm>
            <a:off x="5355600" y="0"/>
            <a:ext cx="3636000" cy="1774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5578" name="Picture 10"/>
          <p:cNvPicPr>
            <a:picLocks noChangeAspect="1" noChangeArrowheads="1"/>
          </p:cNvPicPr>
          <p:nvPr/>
        </p:nvPicPr>
        <p:blipFill>
          <a:blip r:embed="rId5" cstate="print"/>
          <a:srcRect l="-2540" t="13206" b="4402"/>
          <a:stretch>
            <a:fillRect/>
          </a:stretch>
        </p:blipFill>
        <p:spPr bwMode="auto">
          <a:xfrm>
            <a:off x="5373989" y="1752600"/>
            <a:ext cx="3617611" cy="1677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5579" name="Picture 11"/>
          <p:cNvPicPr>
            <a:picLocks noChangeAspect="1" noChangeArrowheads="1"/>
          </p:cNvPicPr>
          <p:nvPr/>
        </p:nvPicPr>
        <p:blipFill>
          <a:blip r:embed="rId6" cstate="print"/>
          <a:srcRect t="13206" b="4402"/>
          <a:stretch>
            <a:fillRect/>
          </a:stretch>
        </p:blipFill>
        <p:spPr bwMode="auto">
          <a:xfrm>
            <a:off x="5316538" y="3429000"/>
            <a:ext cx="3675062" cy="1746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5580" name="Picture 12"/>
          <p:cNvPicPr>
            <a:picLocks noChangeAspect="1" noChangeArrowheads="1"/>
          </p:cNvPicPr>
          <p:nvPr/>
        </p:nvPicPr>
        <p:blipFill>
          <a:blip r:embed="rId7" cstate="print"/>
          <a:srcRect l="-2540" t="13206" b="4402"/>
          <a:stretch>
            <a:fillRect/>
          </a:stretch>
        </p:blipFill>
        <p:spPr bwMode="auto">
          <a:xfrm>
            <a:off x="5299699" y="5147587"/>
            <a:ext cx="3691901" cy="1710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65591" name="Text Box 23"/>
          <p:cNvSpPr txBox="1">
            <a:spLocks noChangeArrowheads="1"/>
          </p:cNvSpPr>
          <p:nvPr/>
        </p:nvSpPr>
        <p:spPr bwMode="auto">
          <a:xfrm>
            <a:off x="2514600" y="4191000"/>
            <a:ext cx="4876800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Peak 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Acceleration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(=Largest 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of pos. and neg. acceleration within 1 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stroke)</a:t>
            </a:r>
            <a:endParaRPr lang="en-US" sz="1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057" name="Line 24"/>
          <p:cNvSpPr>
            <a:spLocks noChangeShapeType="1"/>
          </p:cNvSpPr>
          <p:nvPr/>
        </p:nvSpPr>
        <p:spPr bwMode="auto">
          <a:xfrm>
            <a:off x="7581900" y="412589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4" name="Line 37"/>
          <p:cNvSpPr>
            <a:spLocks noChangeShapeType="1"/>
          </p:cNvSpPr>
          <p:nvPr/>
        </p:nvSpPr>
        <p:spPr bwMode="auto">
          <a:xfrm>
            <a:off x="64770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5606" name="Text Box 38"/>
          <p:cNvSpPr txBox="1">
            <a:spLocks noChangeArrowheads="1"/>
          </p:cNvSpPr>
          <p:nvPr/>
        </p:nvSpPr>
        <p:spPr bwMode="auto">
          <a:xfrm>
            <a:off x="4267200" y="6019800"/>
            <a:ext cx="2514600" cy="369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Absolute 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Jerk</a:t>
            </a:r>
          </a:p>
        </p:txBody>
      </p:sp>
      <p:sp>
        <p:nvSpPr>
          <p:cNvPr id="87066" name="Line 39"/>
          <p:cNvSpPr>
            <a:spLocks noChangeShapeType="1"/>
          </p:cNvSpPr>
          <p:nvPr/>
        </p:nvSpPr>
        <p:spPr bwMode="auto">
          <a:xfrm>
            <a:off x="6858000" y="5791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7" name="Slide Number Placeholder 5"/>
          <p:cNvSpPr txBox="1">
            <a:spLocks/>
          </p:cNvSpPr>
          <p:nvPr/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0B610F22-E8D0-4017-B905-48C381AE2F49}" type="slidenum">
              <a:rPr lang="en-US" altLang="en-US" sz="1600"/>
              <a:pPr algn="ctr"/>
              <a:t>7</a:t>
            </a:fld>
            <a:endParaRPr lang="en-US" altLang="en-US" sz="1600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pPr algn="l"/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2a. </a:t>
            </a: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 Features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754E-CF9A-40D8-A1CE-60D549E1EE4A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32" name="Slide Number Placeholder 11"/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3" name="Line 24"/>
          <p:cNvSpPr>
            <a:spLocks noChangeShapeType="1"/>
          </p:cNvSpPr>
          <p:nvPr/>
        </p:nvSpPr>
        <p:spPr bwMode="auto">
          <a:xfrm>
            <a:off x="8229600" y="351629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5715000" y="-2977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Position (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cm)</a:t>
            </a:r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5715000" y="1749623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Velocity (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cm/s)</a:t>
            </a:r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5715000" y="3426023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Acceleration (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cm/s</a:t>
            </a:r>
            <a:r>
              <a:rPr lang="en-US" sz="1400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5715000" y="5102423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Jerk (cm/s</a:t>
            </a:r>
            <a:r>
              <a:rPr lang="en-US" sz="1400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4364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574" name="Picture 6"/>
          <p:cNvPicPr>
            <a:picLocks noChangeAspect="1" noChangeArrowheads="1"/>
          </p:cNvPicPr>
          <p:nvPr/>
        </p:nvPicPr>
        <p:blipFill>
          <a:blip r:embed="rId3" cstate="print"/>
          <a:srcRect t="11005" b="4402"/>
          <a:stretch>
            <a:fillRect/>
          </a:stretch>
        </p:blipFill>
        <p:spPr bwMode="auto">
          <a:xfrm>
            <a:off x="73152" y="1283821"/>
            <a:ext cx="4320000" cy="2108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5577" name="Picture 9"/>
          <p:cNvPicPr>
            <a:picLocks noChangeAspect="1" noChangeArrowheads="1"/>
          </p:cNvPicPr>
          <p:nvPr/>
        </p:nvPicPr>
        <p:blipFill>
          <a:blip r:embed="rId4" cstate="print"/>
          <a:srcRect t="11005" b="4402"/>
          <a:stretch>
            <a:fillRect/>
          </a:stretch>
        </p:blipFill>
        <p:spPr bwMode="auto">
          <a:xfrm>
            <a:off x="4572000" y="1241139"/>
            <a:ext cx="4320000" cy="210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5581" name="Picture 13"/>
          <p:cNvPicPr>
            <a:picLocks noChangeAspect="1" noChangeArrowheads="1"/>
          </p:cNvPicPr>
          <p:nvPr/>
        </p:nvPicPr>
        <p:blipFill>
          <a:blip r:embed="rId5" cstate="print"/>
          <a:srcRect t="11005" b="4402"/>
          <a:stretch>
            <a:fillRect/>
          </a:stretch>
        </p:blipFill>
        <p:spPr bwMode="auto">
          <a:xfrm>
            <a:off x="4572000" y="3682607"/>
            <a:ext cx="4320000" cy="21085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7048" name="Line 15"/>
          <p:cNvSpPr>
            <a:spLocks noChangeShapeType="1"/>
          </p:cNvSpPr>
          <p:nvPr/>
        </p:nvSpPr>
        <p:spPr bwMode="auto">
          <a:xfrm>
            <a:off x="5867400" y="2209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6553200" y="2452688"/>
            <a:ext cx="2114550" cy="36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</a:rPr>
              <a:t>Average </a:t>
            </a:r>
            <a:r>
              <a:rPr lang="en-US" dirty="0" smtClean="0">
                <a:solidFill>
                  <a:srgbClr val="7030A0"/>
                </a:solidFill>
              </a:rPr>
              <a:t>Pressure*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060" name="Line 28"/>
          <p:cNvSpPr>
            <a:spLocks noChangeShapeType="1"/>
          </p:cNvSpPr>
          <p:nvPr/>
        </p:nvSpPr>
        <p:spPr bwMode="auto">
          <a:xfrm>
            <a:off x="6477000" y="2209800"/>
            <a:ext cx="0" cy="7626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Line 34"/>
          <p:cNvSpPr>
            <a:spLocks noChangeShapeType="1"/>
          </p:cNvSpPr>
          <p:nvPr/>
        </p:nvSpPr>
        <p:spPr bwMode="auto">
          <a:xfrm>
            <a:off x="5867400" y="4876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5603" name="Text Box 35"/>
          <p:cNvSpPr txBox="1">
            <a:spLocks noChangeArrowheads="1"/>
          </p:cNvSpPr>
          <p:nvPr/>
        </p:nvSpPr>
        <p:spPr bwMode="auto">
          <a:xfrm>
            <a:off x="6477000" y="4953000"/>
            <a:ext cx="27432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7030A0"/>
                </a:solidFill>
                <a:latin typeface="Arial Narrow" pitchFamily="34" charset="0"/>
              </a:rPr>
              <a:t>Average Absolute 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Jerk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 (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cm/s</a:t>
            </a:r>
            <a:r>
              <a:rPr lang="en-US" baseline="30000" dirty="0" smtClean="0">
                <a:solidFill>
                  <a:srgbClr val="7030A0"/>
                </a:solidFill>
                <a:latin typeface="Arial Narrow" pitchFamily="34" charset="0"/>
              </a:rPr>
              <a:t>3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)</a:t>
            </a:r>
            <a:endParaRPr lang="en-US" b="1" dirty="0" smtClean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87063" name="Line 36"/>
          <p:cNvSpPr>
            <a:spLocks noChangeShapeType="1"/>
          </p:cNvSpPr>
          <p:nvPr/>
        </p:nvSpPr>
        <p:spPr bwMode="auto">
          <a:xfrm>
            <a:off x="6400800" y="4876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7" name="Slide Number Placeholder 5"/>
          <p:cNvSpPr txBox="1">
            <a:spLocks/>
          </p:cNvSpPr>
          <p:nvPr/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0B610F22-E8D0-4017-B905-48C381AE2F49}" type="slidenum">
              <a:rPr lang="en-US" altLang="en-US" sz="1600"/>
              <a:pPr algn="ctr"/>
              <a:t>8</a:t>
            </a:fld>
            <a:endParaRPr lang="en-US" altLang="en-US" sz="1600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2b. </a:t>
            </a: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 Features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754E-CF9A-40D8-A1CE-60D549E1EE4A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32" name="Slide Number Placeholder 11"/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3276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Unit is tablet’s pressure units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4364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3a. Dysfluency Features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Normalized jerk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Stroke~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{½ * ∫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dt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Jerk</a:t>
            </a:r>
            <a:r>
              <a:rPr lang="en-US" sz="2800" baseline="30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(t) } * duration</a:t>
            </a:r>
            <a:r>
              <a:rPr lang="en-US" sz="2800" baseline="30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/ size</a:t>
            </a:r>
            <a:r>
              <a:rPr lang="en-US" sz="2800" baseline="30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Units:      s</a:t>
            </a:r>
            <a:r>
              <a:rPr lang="en-US" sz="2800" i="1" baseline="300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1  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(cm</a:t>
            </a:r>
            <a:r>
              <a:rPr lang="en-US" sz="2800" i="1" baseline="300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1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/ s </a:t>
            </a:r>
            <a:r>
              <a:rPr lang="en-US" sz="2800" i="1" baseline="300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-3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)</a:t>
            </a:r>
            <a:r>
              <a:rPr lang="en-US" sz="2800" i="1" baseline="300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           s</a:t>
            </a:r>
            <a:r>
              <a:rPr lang="en-US" sz="2800" i="1" baseline="300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5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      cm</a:t>
            </a:r>
            <a:r>
              <a:rPr lang="en-US" sz="2800" i="1" baseline="300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-2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  = Unit free</a:t>
            </a:r>
            <a:r>
              <a:rPr lang="en-US" sz="2800" i="1" baseline="300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A maximally smooth, straight harmonic 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stroke yields 7.75 (</a:t>
            </a:r>
            <a:r>
              <a:rPr lang="el-GR" sz="2800" dirty="0" smtClean="0">
                <a:latin typeface="Arial Narrow" pitchFamily="34" charset="0"/>
                <a:cs typeface="Arial" pitchFamily="34" charset="0"/>
              </a:rPr>
              <a:t>π</a:t>
            </a:r>
            <a:r>
              <a:rPr lang="en-US" sz="2800" baseline="30000" dirty="0" smtClean="0">
                <a:latin typeface="Arial Narrow" pitchFamily="34" charset="0"/>
                <a:cs typeface="Arial" pitchFamily="34" charset="0"/>
              </a:rPr>
              <a:t>3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/2</a:t>
            </a:r>
            <a:r>
              <a:rPr lang="en-US" sz="2800" baseline="30000" dirty="0" smtClean="0">
                <a:latin typeface="Arial Narrow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A perfectly 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circular, constant-velocity 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stroke yields 10.96 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(</a:t>
            </a:r>
            <a:r>
              <a:rPr lang="el-GR" sz="2800" dirty="0" smtClean="0">
                <a:latin typeface="Arial Narrow" pitchFamily="34" charset="0"/>
                <a:cs typeface="Arial" pitchFamily="34" charset="0"/>
              </a:rPr>
              <a:t>π</a:t>
            </a:r>
            <a:r>
              <a:rPr lang="en-US" sz="2800" baseline="30000" dirty="0" smtClean="0">
                <a:latin typeface="Arial Narrow" pitchFamily="34" charset="0"/>
                <a:cs typeface="Arial" pitchFamily="34" charset="0"/>
              </a:rPr>
              <a:t>3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/2</a:t>
            </a:r>
            <a:r>
              <a:rPr lang="en-US" sz="2800" baseline="30000" dirty="0" smtClean="0">
                <a:latin typeface="Arial Narrow" pitchFamily="34" charset="0"/>
                <a:cs typeface="Arial" pitchFamily="34" charset="0"/>
              </a:rPr>
              <a:t>1.5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).</a:t>
            </a:r>
            <a:endParaRPr lang="en-US" sz="2800" i="1" baseline="30000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>
              <a:buNone/>
            </a:pPr>
            <a:endParaRPr lang="en-US" sz="2800" i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5FB31-1605-4D6C-920F-1FE5171315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F1CE-EBBD-457A-93FB-49EC7D8A8CAF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60198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~Teulings</a:t>
            </a:r>
            <a:r>
              <a:rPr lang="en-US" dirty="0" smtClean="0"/>
              <a:t>, H.L., Contreras-Vidal, J.L., Stelmach, G.E., and Adler, C.H. (1997). Coordination of fingers, wrist, and arm in Parkinsonian handwriting. Experimental Neurology, 146, 159-170. 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375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210</TotalTime>
  <Words>445</Words>
  <Application>Microsoft Office PowerPoint</Application>
  <PresentationFormat>On-screen Show (4:3)</PresentationFormat>
  <Paragraphs>120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MovAlyzeR Features (Extracted features)</vt:lpstr>
      <vt:lpstr>1a. Static (Shape) Features</vt:lpstr>
      <vt:lpstr>1b. Static (Shape) Features</vt:lpstr>
      <vt:lpstr>1c. Static (Shape) Features</vt:lpstr>
      <vt:lpstr>1d. Static (Shape) Features</vt:lpstr>
      <vt:lpstr>2. Dynamic Features</vt:lpstr>
      <vt:lpstr>2a. Dynamic Features</vt:lpstr>
      <vt:lpstr>2b. Dynamic Features</vt:lpstr>
      <vt:lpstr>3a. Dysfluency Features</vt:lpstr>
      <vt:lpstr>3b. Dysfluency Features</vt:lpstr>
      <vt:lpstr>3c. Dysfluency Features</vt:lpstr>
      <vt:lpstr>4. Additional Features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Static Features</dc:title>
  <dc:creator>hans3</dc:creator>
  <cp:lastModifiedBy>hans3</cp:lastModifiedBy>
  <cp:revision>21</cp:revision>
  <dcterms:created xsi:type="dcterms:W3CDTF">2016-03-24T03:31:42Z</dcterms:created>
  <dcterms:modified xsi:type="dcterms:W3CDTF">2016-03-24T07:02:19Z</dcterms:modified>
</cp:coreProperties>
</file>